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95" r:id="rId4"/>
    <p:sldId id="296" r:id="rId5"/>
    <p:sldId id="298" r:id="rId6"/>
    <p:sldId id="258" r:id="rId7"/>
    <p:sldId id="259" r:id="rId8"/>
    <p:sldId id="260" r:id="rId9"/>
    <p:sldId id="305" r:id="rId10"/>
    <p:sldId id="261" r:id="rId11"/>
    <p:sldId id="262" r:id="rId12"/>
    <p:sldId id="276" r:id="rId13"/>
    <p:sldId id="277" r:id="rId14"/>
    <p:sldId id="278" r:id="rId15"/>
    <p:sldId id="279" r:id="rId16"/>
    <p:sldId id="280" r:id="rId17"/>
    <p:sldId id="281" r:id="rId18"/>
    <p:sldId id="271" r:id="rId19"/>
    <p:sldId id="272" r:id="rId20"/>
    <p:sldId id="273" r:id="rId21"/>
    <p:sldId id="274" r:id="rId22"/>
    <p:sldId id="303" r:id="rId23"/>
    <p:sldId id="304" r:id="rId24"/>
    <p:sldId id="263" r:id="rId25"/>
    <p:sldId id="275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300" r:id="rId34"/>
    <p:sldId id="301" r:id="rId35"/>
    <p:sldId id="302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7" r:id="rId50"/>
    <p:sldId id="299" r:id="rId51"/>
    <p:sldId id="306" r:id="rId5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344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742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404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134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8961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8697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596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4775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277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320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07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93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369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574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34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6892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6505664-F4B9-4A4F-9B7A-013995E1A040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45999E5-23B9-47F5-A145-C6A8B3417E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693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wój: poziomy 3">
            <a:extLst>
              <a:ext uri="{FF2B5EF4-FFF2-40B4-BE49-F238E27FC236}">
                <a16:creationId xmlns:a16="http://schemas.microsoft.com/office/drawing/2014/main" id="{0A19C5EF-935A-4544-819B-D702C659F5D8}"/>
              </a:ext>
            </a:extLst>
          </p:cNvPr>
          <p:cNvSpPr/>
          <p:nvPr/>
        </p:nvSpPr>
        <p:spPr>
          <a:xfrm>
            <a:off x="604911" y="1392702"/>
            <a:ext cx="10438227" cy="2602523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800" b="1" dirty="0">
                <a:solidFill>
                  <a:schemeClr val="bg1"/>
                </a:solidFill>
              </a:rPr>
              <a:t>Jesteśmy szkołą młodych patriotów</a:t>
            </a:r>
          </a:p>
        </p:txBody>
      </p:sp>
    </p:spTree>
    <p:extLst>
      <p:ext uri="{BB962C8B-B14F-4D97-AF65-F5344CB8AC3E}">
        <p14:creationId xmlns:p14="http://schemas.microsoft.com/office/powerpoint/2010/main" val="2997239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ak opisu.">
            <a:extLst>
              <a:ext uri="{FF2B5EF4-FFF2-40B4-BE49-F238E27FC236}">
                <a16:creationId xmlns:a16="http://schemas.microsoft.com/office/drawing/2014/main" id="{2114AD7E-6A62-498C-9973-895449CB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328613"/>
            <a:ext cx="8258175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01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k opisu.">
            <a:extLst>
              <a:ext uri="{FF2B5EF4-FFF2-40B4-BE49-F238E27FC236}">
                <a16:creationId xmlns:a16="http://schemas.microsoft.com/office/drawing/2014/main" id="{F65675D0-DA8A-42B2-9048-3FF25F36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373" y="316523"/>
            <a:ext cx="4595226" cy="622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982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26E5D583-8DA0-4624-975F-039366221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865" y="604910"/>
            <a:ext cx="8528420" cy="48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407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41642C81-E94E-4F66-845F-55B7598F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67" y="506436"/>
            <a:ext cx="8528420" cy="48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6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7ED2DC-1C34-4211-B0E5-28986D2D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9" y="534572"/>
            <a:ext cx="9302595" cy="524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6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17CC3F1-4C20-4397-9F4B-24465C54C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5" y="407963"/>
            <a:ext cx="9115295" cy="51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83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79BE7211-9E71-4B9A-B627-DF744B93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7" y="675250"/>
            <a:ext cx="8301380" cy="467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611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1092BEE-59C1-4A6D-B951-6DA3E3831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4" y="590843"/>
            <a:ext cx="9077835" cy="511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217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: poziomy 1">
            <a:extLst>
              <a:ext uri="{FF2B5EF4-FFF2-40B4-BE49-F238E27FC236}">
                <a16:creationId xmlns:a16="http://schemas.microsoft.com/office/drawing/2014/main" id="{398C28D8-3C18-4CCF-A48B-2DD1EAF6A791}"/>
              </a:ext>
            </a:extLst>
          </p:cNvPr>
          <p:cNvSpPr/>
          <p:nvPr/>
        </p:nvSpPr>
        <p:spPr>
          <a:xfrm>
            <a:off x="647112" y="1"/>
            <a:ext cx="10996247" cy="275726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/>
              <a:t>Patriotyczny wystrój klas i godziny wychowawcze poświęcone tematyce patriotycznej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70BF8DE-76E7-43F1-85E8-23A030992F95}"/>
              </a:ext>
            </a:extLst>
          </p:cNvPr>
          <p:cNvSpPr txBox="1"/>
          <p:nvPr/>
        </p:nvSpPr>
        <p:spPr>
          <a:xfrm>
            <a:off x="647112" y="2869809"/>
            <a:ext cx="93972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Dzień Niepodległości uczciliśmy patriotycznymi gazetkami w klasach oraz kotylionami, które mieliśmy przypięte, podczas uroczystego odśpiewania „Mazurka Dąbrowskiego”.</a:t>
            </a:r>
          </a:p>
          <a:p>
            <a:endParaRPr lang="pl-PL" sz="2800" dirty="0"/>
          </a:p>
          <a:p>
            <a:r>
              <a:rPr lang="pl-PL" sz="2800" dirty="0"/>
              <a:t>Na lekcjach wychowawczych odbyły się pogadanki dotyczące tematyki patriotycznej.</a:t>
            </a:r>
          </a:p>
        </p:txBody>
      </p:sp>
    </p:spTree>
    <p:extLst>
      <p:ext uri="{BB962C8B-B14F-4D97-AF65-F5344CB8AC3E}">
        <p14:creationId xmlns:p14="http://schemas.microsoft.com/office/powerpoint/2010/main" val="2642903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rak opisu.">
            <a:extLst>
              <a:ext uri="{FF2B5EF4-FFF2-40B4-BE49-F238E27FC236}">
                <a16:creationId xmlns:a16="http://schemas.microsoft.com/office/drawing/2014/main" id="{69FC886C-AF8C-45B1-8C02-48B8DFF74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4359" r="6172" b="25744"/>
          <a:stretch/>
        </p:blipFill>
        <p:spPr bwMode="auto">
          <a:xfrm>
            <a:off x="1398306" y="323557"/>
            <a:ext cx="6873497" cy="59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085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5D285B4-FC0A-4384-BDD5-281295A323C7}"/>
              </a:ext>
            </a:extLst>
          </p:cNvPr>
          <p:cNvSpPr txBox="1"/>
          <p:nvPr/>
        </p:nvSpPr>
        <p:spPr>
          <a:xfrm>
            <a:off x="647114" y="633046"/>
            <a:ext cx="9678572" cy="3918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Jesteśmy szkołą młodych patriotów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roku szkolnym 2021/22 Szkoła Podstawowa w Gardnie przystąpiła do realizacji projektu „Jesteśmy szkołą młodych patriotów”.</a:t>
            </a:r>
          </a:p>
          <a:p>
            <a:endParaRPr lang="pl-PL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67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rak opisu.">
            <a:extLst>
              <a:ext uri="{FF2B5EF4-FFF2-40B4-BE49-F238E27FC236}">
                <a16:creationId xmlns:a16="http://schemas.microsoft.com/office/drawing/2014/main" id="{CE92B6BA-2104-4857-BBC2-8D023536C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33041" r="7980" b="6838"/>
          <a:stretch/>
        </p:blipFill>
        <p:spPr bwMode="auto">
          <a:xfrm>
            <a:off x="1420837" y="633046"/>
            <a:ext cx="8019966" cy="50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395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rak opisu.">
            <a:extLst>
              <a:ext uri="{FF2B5EF4-FFF2-40B4-BE49-F238E27FC236}">
                <a16:creationId xmlns:a16="http://schemas.microsoft.com/office/drawing/2014/main" id="{53F0B2D3-4D68-4D45-8093-767A76B2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13571" b="13071"/>
          <a:stretch/>
        </p:blipFill>
        <p:spPr bwMode="auto">
          <a:xfrm>
            <a:off x="1012873" y="506437"/>
            <a:ext cx="7861716" cy="48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3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rak opisu.">
            <a:extLst>
              <a:ext uri="{FF2B5EF4-FFF2-40B4-BE49-F238E27FC236}">
                <a16:creationId xmlns:a16="http://schemas.microsoft.com/office/drawing/2014/main" id="{9BEC481D-7A15-4A2C-97D3-FDC69FA50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46" y="725498"/>
            <a:ext cx="8228714" cy="497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426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rak opisu.">
            <a:extLst>
              <a:ext uri="{FF2B5EF4-FFF2-40B4-BE49-F238E27FC236}">
                <a16:creationId xmlns:a16="http://schemas.microsoft.com/office/drawing/2014/main" id="{071AED80-6504-403D-8C9B-3EEA1BD8D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31" y="916708"/>
            <a:ext cx="6699445" cy="50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05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: poziomy 1">
            <a:extLst>
              <a:ext uri="{FF2B5EF4-FFF2-40B4-BE49-F238E27FC236}">
                <a16:creationId xmlns:a16="http://schemas.microsoft.com/office/drawing/2014/main" id="{A5D49D83-ADA1-4F85-90AE-3A49F64BBF58}"/>
              </a:ext>
            </a:extLst>
          </p:cNvPr>
          <p:cNvSpPr/>
          <p:nvPr/>
        </p:nvSpPr>
        <p:spPr>
          <a:xfrm>
            <a:off x="351692" y="239151"/>
            <a:ext cx="6780628" cy="123795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/>
              <a:t>Przedszkole do hymnu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8046492-D88F-4EF1-9A7C-52019CCD5D1B}"/>
              </a:ext>
            </a:extLst>
          </p:cNvPr>
          <p:cNvSpPr txBox="1"/>
          <p:nvPr/>
        </p:nvSpPr>
        <p:spPr>
          <a:xfrm>
            <a:off x="351691" y="1983545"/>
            <a:ext cx="96504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i="0" dirty="0">
                <a:solidFill>
                  <a:schemeClr val="bg1"/>
                </a:solidFill>
                <a:effectLst/>
                <a:latin typeface="Helvetica Neue"/>
              </a:rPr>
              <a:t>10 listopada w oddziałach przedszkolnych w Szkole Podstawowej w Gardnie nasi przedszkolacy uroczyście uczcili Narodowe Święto Niepodległości.</a:t>
            </a:r>
          </a:p>
          <a:p>
            <a:endParaRPr lang="pl-PL" sz="2400" dirty="0">
              <a:solidFill>
                <a:schemeClr val="bg1"/>
              </a:solidFill>
              <a:latin typeface="Helvetica Neue"/>
            </a:endParaRPr>
          </a:p>
          <a:p>
            <a:endParaRPr lang="pl-PL" sz="2400" b="0" i="0" dirty="0">
              <a:solidFill>
                <a:schemeClr val="bg1"/>
              </a:solidFill>
              <a:effectLst/>
              <a:latin typeface="Helvetica Neue"/>
            </a:endParaRPr>
          </a:p>
          <a:p>
            <a:r>
              <a:rPr lang="pl-PL" sz="2400" b="0" i="0" dirty="0">
                <a:solidFill>
                  <a:schemeClr val="bg1"/>
                </a:solidFill>
                <a:effectLst/>
                <a:latin typeface="Helvetica Neue"/>
              </a:rPr>
              <a:t>Tego dnia przedszkolaki przygotowały inscenizację poświęconą historii, symbolom narodowym a także obejrzały wystawę słynnych Polaków. Na zakończenie o 11.11, odświętnie ubrani z zachowaniem właściwej postawy odśpiewali hymn Polski ,,Mazurek Dąbrowskiego”.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01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0ECC257-1171-427A-891B-91A96F35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0" y="450164"/>
            <a:ext cx="9202703" cy="518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14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82A3431-813B-4829-92BC-2D74ED0E7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9" y="154745"/>
            <a:ext cx="633984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DC8CA42-ED8D-43EC-894E-4C96719E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22" y="1948375"/>
            <a:ext cx="6339840" cy="475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404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41158D1-11B4-4F16-B674-DEEE03455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49" y="249701"/>
            <a:ext cx="8478129" cy="63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57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5EC2C8A-A2C7-439B-B98C-CF9AAD0E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857250"/>
            <a:ext cx="8648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926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05A281A-A800-41C1-8DA8-62A7B0D7D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453682"/>
            <a:ext cx="7352714" cy="55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86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EA686D6-DA8C-40B5-A6F1-452D059F0EEA}"/>
              </a:ext>
            </a:extLst>
          </p:cNvPr>
          <p:cNvSpPr txBox="1"/>
          <p:nvPr/>
        </p:nvSpPr>
        <p:spPr>
          <a:xfrm>
            <a:off x="520505" y="534572"/>
            <a:ext cx="9129932" cy="538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Cel programu: </a:t>
            </a:r>
            <a:endParaRPr lang="pl-PL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Krzewienie wśród dzieci i młodzieży postaw patriotycznych w kontekście historii regionu, państwa i narodu polskiego.</a:t>
            </a:r>
            <a:endParaRPr lang="pl-PL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Cele szczegółowe:</a:t>
            </a:r>
            <a:endParaRPr lang="pl-PL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uczniowie znają polskie symbole narodowe, historię ich powstania oraz wyjaśniają dlaczego i jak należy im okazywać szacunek,</a:t>
            </a: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wyjaśniają pochodzenie nazwy "Polska",</a:t>
            </a: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opowiadają legendy o początkach państwa polskiego, znają ich symbolikę,</a:t>
            </a: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określają położenie Polski i jej sąsiadów,</a:t>
            </a: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posługują się pojęciami „dużej i małej” ojczyzny</a:t>
            </a: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znają historię powstania szkoły i Patrona (bohaterstwo żołnierzy z Westerplatte)</a:t>
            </a: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oceniają znaczenie kultury w walce o utrzymanie tożsamości narodowej Polaków,</a:t>
            </a:r>
          </a:p>
          <a:p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41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ADC3A24-8B09-44AD-9AF3-9DDDCF3ED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73" y="263770"/>
            <a:ext cx="7985760" cy="59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353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: poziomy 1">
            <a:extLst>
              <a:ext uri="{FF2B5EF4-FFF2-40B4-BE49-F238E27FC236}">
                <a16:creationId xmlns:a16="http://schemas.microsoft.com/office/drawing/2014/main" id="{1BBEFCBC-9AA7-4945-BC32-FDF2787D9194}"/>
              </a:ext>
            </a:extLst>
          </p:cNvPr>
          <p:cNvSpPr/>
          <p:nvPr/>
        </p:nvSpPr>
        <p:spPr>
          <a:xfrm>
            <a:off x="998806" y="450166"/>
            <a:ext cx="7484012" cy="16599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/>
              <a:t>Życzenia dla Niepodległej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438CC37-440D-4846-B0FA-B3B81B169237}"/>
              </a:ext>
            </a:extLst>
          </p:cNvPr>
          <p:cNvSpPr txBox="1"/>
          <p:nvPr/>
        </p:nvSpPr>
        <p:spPr>
          <a:xfrm>
            <a:off x="759655" y="2912012"/>
            <a:ext cx="9172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Jednym z zadań na Super Klasę było przygotowanie życzeń dla Niepodległej Polski. </a:t>
            </a:r>
          </a:p>
        </p:txBody>
      </p:sp>
    </p:spTree>
    <p:extLst>
      <p:ext uri="{BB962C8B-B14F-4D97-AF65-F5344CB8AC3E}">
        <p14:creationId xmlns:p14="http://schemas.microsoft.com/office/powerpoint/2010/main" val="1057017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ak opisu.">
            <a:extLst>
              <a:ext uri="{FF2B5EF4-FFF2-40B4-BE49-F238E27FC236}">
                <a16:creationId xmlns:a16="http://schemas.microsoft.com/office/drawing/2014/main" id="{3D9B965F-9A72-4180-80CD-61B22EBDE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84" y="478302"/>
            <a:ext cx="8168640" cy="612648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15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ak opisu.">
            <a:extLst>
              <a:ext uri="{FF2B5EF4-FFF2-40B4-BE49-F238E27FC236}">
                <a16:creationId xmlns:a16="http://schemas.microsoft.com/office/drawing/2014/main" id="{F112F357-1717-412D-9C16-BAD03809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74" y="388620"/>
            <a:ext cx="8107680" cy="60807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66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k opisu.">
            <a:extLst>
              <a:ext uri="{FF2B5EF4-FFF2-40B4-BE49-F238E27FC236}">
                <a16:creationId xmlns:a16="http://schemas.microsoft.com/office/drawing/2014/main" id="{5B359595-C26B-41A5-AC52-94254D7D2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r="5256" b="9949"/>
          <a:stretch/>
        </p:blipFill>
        <p:spPr bwMode="auto">
          <a:xfrm>
            <a:off x="2096086" y="341141"/>
            <a:ext cx="8328074" cy="617571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045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rak opisu.">
            <a:extLst>
              <a:ext uri="{FF2B5EF4-FFF2-40B4-BE49-F238E27FC236}">
                <a16:creationId xmlns:a16="http://schemas.microsoft.com/office/drawing/2014/main" id="{5D8FD7BA-E91F-4ACB-8D93-FA3651CB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093">
            <a:off x="3524250" y="253218"/>
            <a:ext cx="4953587" cy="66047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94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: poziomy 1">
            <a:extLst>
              <a:ext uri="{FF2B5EF4-FFF2-40B4-BE49-F238E27FC236}">
                <a16:creationId xmlns:a16="http://schemas.microsoft.com/office/drawing/2014/main" id="{C92EE1ED-A3A9-48BE-B853-8509C6D7AE68}"/>
              </a:ext>
            </a:extLst>
          </p:cNvPr>
          <p:cNvSpPr/>
          <p:nvPr/>
        </p:nvSpPr>
        <p:spPr>
          <a:xfrm>
            <a:off x="759656" y="126609"/>
            <a:ext cx="9397218" cy="1828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/>
              <a:t>Konkurs kuratoryjny </a:t>
            </a:r>
          </a:p>
          <a:p>
            <a:pPr algn="ctr"/>
            <a:r>
              <a:rPr lang="pl-PL" sz="4000" b="1" dirty="0"/>
              <a:t>„Nieodkryte zakątki regionu”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0AE8D29-5767-4510-AA70-D27221B4D2B1}"/>
              </a:ext>
            </a:extLst>
          </p:cNvPr>
          <p:cNvSpPr txBox="1"/>
          <p:nvPr/>
        </p:nvSpPr>
        <p:spPr>
          <a:xfrm>
            <a:off x="398584" y="1955409"/>
            <a:ext cx="113948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W listopadzie 2021 roku uczniowie naszej szkoły wystartowali w Wojewódzkim Konkursie Fotograficznym pt. "NIEODKRYTE ZAKĄTKI REGIONU", który został zorganizowany przez Kuratorium Oświaty w Szczecinie.</a:t>
            </a:r>
          </a:p>
          <a:p>
            <a:pPr algn="just"/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Zadaniem uczestników było wykonanie fotografii przedstawiającej ciekawy zakątek regionu zachodniopomorskiego.</a:t>
            </a:r>
          </a:p>
          <a:p>
            <a:pPr algn="just"/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Udział w konkursie wzięło tylko czternastu uczniów naszej szkoły, co było spowodowane krótkim terminem i aurą, która nie sprzyjała wykonaniu dobrego zdjęcia. Uczestnicy konkursu wykazali się niezwykłą intuicją podczas wybierania obiektów i kadrów. Przy okazji pogłębiali swoją wiedzę na temat "Swojej Małej Ojczyzny".</a:t>
            </a:r>
          </a:p>
          <a:p>
            <a:pPr algn="just"/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W wyniku rozstrzygnięcia konkursu wyłoniono kilkunastu laureatów z różnych szkół naszego województwa.</a:t>
            </a:r>
          </a:p>
          <a:p>
            <a:pPr algn="just"/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Dwoje uczniów naszej placówki otrzymało tytuł laureata:</a:t>
            </a:r>
          </a:p>
          <a:p>
            <a:pPr algn="just">
              <a:buFont typeface="+mj-lt"/>
              <a:buAutoNum type="arabicPeriod"/>
            </a:pPr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Oliwia Okoń z klasy VIII b</a:t>
            </a:r>
          </a:p>
          <a:p>
            <a:pPr algn="just">
              <a:buFont typeface="+mj-lt"/>
              <a:buAutoNum type="arabicPeriod"/>
            </a:pPr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Robert Radziewicz z klasy IV b</a:t>
            </a:r>
          </a:p>
          <a:p>
            <a:pPr algn="just"/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Dziękujemy Organizatorom Konkursu za niezwykle inspirujący temat.</a:t>
            </a:r>
          </a:p>
          <a:p>
            <a:pPr algn="just"/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Przy okazji składam podziękowania SWOIM UCZNIOM za duże zaangażowanie, a laureatom konkursu gratuluję.</a:t>
            </a:r>
          </a:p>
          <a:p>
            <a:pPr algn="r"/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Szkolny organizator konkursu</a:t>
            </a:r>
          </a:p>
          <a:p>
            <a:pPr algn="r"/>
            <a:r>
              <a:rPr lang="pl-PL" b="0" i="0" dirty="0">
                <a:solidFill>
                  <a:schemeClr val="bg1"/>
                </a:solidFill>
                <a:effectLst/>
                <a:latin typeface="Helvetica Neue"/>
              </a:rPr>
              <a:t>Dorota Chojnacka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73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C5B7394-89DA-4FBA-9912-77A0BA47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" y="253218"/>
            <a:ext cx="4346917" cy="579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FCB4AFB2-B5DC-4A02-9CEE-242E25E33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424" y="1823012"/>
            <a:ext cx="60960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55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A45A2CC-8EC5-443A-A424-E5BECBEC0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0" y="309489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54EF0C41-EC00-4734-86A7-82F5585C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34" y="2840095"/>
            <a:ext cx="6436776" cy="36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42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94A7EB6A-9007-408D-80CF-9EDB405FC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9" y="450166"/>
            <a:ext cx="6231678" cy="41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C1D232F4-18AE-4996-9F8E-275600B1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94" y="2159390"/>
            <a:ext cx="5533292" cy="41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31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1C45099-F454-4812-BE87-2869D95CC545}"/>
              </a:ext>
            </a:extLst>
          </p:cNvPr>
          <p:cNvSpPr txBox="1"/>
          <p:nvPr/>
        </p:nvSpPr>
        <p:spPr>
          <a:xfrm>
            <a:off x="745588" y="970670"/>
            <a:ext cx="9158068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wyjaśniają pojęcia ojczyzna, patriotyzm, naród, państwo, tożsamość narodowa, tolerancja,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wskazują różne postawy patriotyczne na przykładach wybitnych Polaków,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posługują się Internetem, encyklopedią i słownikiem,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poszukują, gromadzą, selekcjonują i przetwarzają różne materiały informacyjne i ilustracyjne,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znają patriotyczne pieśni i wiersze,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znają najważniejsze wydarzenia z historii Polski,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znają historię powstania miasta Gryfina i jego zabytki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znają historie powstania miejscowości, z których pochodzą (w tym Gardna) 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znają fragmenty historii Pomorza Zachodniego XX i XXI wieku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stosują zasady kulturalnego zachowania podczas uroczystości szkolnych oraz zajęć.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274257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164B269-010F-494B-8C5C-5F1BC647D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5" y="267287"/>
            <a:ext cx="608885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50118090-C827-4DA3-8D12-6B90783A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949" y="2588699"/>
            <a:ext cx="8113904" cy="400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930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CEE940B-4DD2-47E9-8B74-D0D100612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6" y="346611"/>
            <a:ext cx="4292698" cy="572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9CCD72CC-D5EB-4B73-919B-AC155280E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42" y="1350498"/>
            <a:ext cx="7281217" cy="48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8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800A6602-B78F-4E52-A982-F2588EBD3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1322362"/>
            <a:ext cx="6902548" cy="388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48601778-2F02-46AF-8B14-CE5ED4B98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86" y="650631"/>
            <a:ext cx="4168839" cy="55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00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32A6176-2321-436F-A28C-6188937E8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9" y="1452489"/>
            <a:ext cx="7027592" cy="39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43C39A3-7428-496C-9AED-CEB847282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394" y="478302"/>
            <a:ext cx="4114507" cy="54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79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: poziomy 1">
            <a:extLst>
              <a:ext uri="{FF2B5EF4-FFF2-40B4-BE49-F238E27FC236}">
                <a16:creationId xmlns:a16="http://schemas.microsoft.com/office/drawing/2014/main" id="{1F811245-4B77-4676-A4B3-E986021BBA0F}"/>
              </a:ext>
            </a:extLst>
          </p:cNvPr>
          <p:cNvSpPr/>
          <p:nvPr/>
        </p:nvSpPr>
        <p:spPr>
          <a:xfrm>
            <a:off x="801858" y="211014"/>
            <a:ext cx="9706707" cy="150524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/>
              <a:t>Konkurs historyczny „Wokół symboli narodowych” dla klas II-III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889C7A2-8043-47D3-8A6D-D0C7B13641C7}"/>
              </a:ext>
            </a:extLst>
          </p:cNvPr>
          <p:cNvSpPr txBox="1"/>
          <p:nvPr/>
        </p:nvSpPr>
        <p:spPr>
          <a:xfrm>
            <a:off x="492369" y="2391508"/>
            <a:ext cx="95941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0" i="0" dirty="0">
                <a:effectLst/>
                <a:latin typeface="Helvetica Neue"/>
              </a:rPr>
              <a:t>Konkurs ma charakter cykliczny, a jego celem jest upowszechnienie i popularyzacja wśród dzieci i młodzieży szkolnej znajomości historii Polski ze szczególnym uwzględnieniem polskich symboli narodowych. W naszej szkole VII Edycja konkursu „Wokół symboli narodowych” z Kasztanką Marszałka Piłsudskiego w tle  została przeprowadzona  10 listopada 2021 r. Tegoroczna edycja odbyła się pod patronatem Wojewody Zachodniopomorskiego Zbigniewa Boguckiego.</a:t>
            </a:r>
          </a:p>
          <a:p>
            <a:pPr algn="l"/>
            <a:r>
              <a:rPr lang="pl-PL" b="0" i="0" dirty="0">
                <a:effectLst/>
                <a:latin typeface="Helvetica Neue"/>
              </a:rPr>
              <a:t>Po sprawdzeniu wyniki konkursu będą udostępnione dla szkoły drogą mailową .</a:t>
            </a:r>
          </a:p>
          <a:p>
            <a:pPr algn="l"/>
            <a:r>
              <a:rPr lang="pl-PL" b="0" i="0" dirty="0">
                <a:effectLst/>
                <a:latin typeface="Helvetica Neue"/>
              </a:rPr>
              <a:t>Komisja konkursowa:</a:t>
            </a:r>
          </a:p>
          <a:p>
            <a:pPr algn="l"/>
            <a:r>
              <a:rPr lang="pl-PL" b="0" i="0" dirty="0">
                <a:effectLst/>
                <a:latin typeface="Helvetica Neue"/>
              </a:rPr>
              <a:t>Dyrektor szkoły-Agnieszka </a:t>
            </a:r>
            <a:r>
              <a:rPr lang="pl-PL" b="0" i="0" dirty="0" err="1">
                <a:effectLst/>
                <a:latin typeface="Helvetica Neue"/>
              </a:rPr>
              <a:t>Sudakow</a:t>
            </a:r>
            <a:endParaRPr lang="pl-PL" b="0" i="0" dirty="0">
              <a:effectLst/>
              <a:latin typeface="Helvetica Neue"/>
            </a:endParaRPr>
          </a:p>
          <a:p>
            <a:pPr algn="l"/>
            <a:r>
              <a:rPr lang="pl-PL" b="0" i="0" dirty="0">
                <a:effectLst/>
                <a:latin typeface="Helvetica Neue"/>
              </a:rPr>
              <a:t>Koordynator konkursu – Beata Borsuk</a:t>
            </a:r>
          </a:p>
          <a:p>
            <a:pPr algn="l"/>
            <a:r>
              <a:rPr lang="pl-PL" b="0" i="0" dirty="0">
                <a:effectLst/>
                <a:latin typeface="Helvetica Neue"/>
              </a:rPr>
              <a:t>Członek komisji – Anna Olszańska</a:t>
            </a:r>
          </a:p>
        </p:txBody>
      </p:sp>
    </p:spTree>
    <p:extLst>
      <p:ext uri="{BB962C8B-B14F-4D97-AF65-F5344CB8AC3E}">
        <p14:creationId xmlns:p14="http://schemas.microsoft.com/office/powerpoint/2010/main" val="3656582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BA7B5D04-1F15-46CF-BBF9-B202821C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3" y="379827"/>
            <a:ext cx="5326967" cy="39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9046BCBD-A1E5-4BA2-8FA7-D135EBBDD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39" y="1969478"/>
            <a:ext cx="6011593" cy="450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720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3C238C5-4121-4010-96C6-1F99B2AA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1" y="295421"/>
            <a:ext cx="5552049" cy="41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0DF45929-3C87-410C-A569-9229C91A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97" y="2138290"/>
            <a:ext cx="5899052" cy="442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6287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0C1B600-B701-4D40-9E9D-863B2E17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" y="520505"/>
            <a:ext cx="5903742" cy="442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4C8CBB60-C94E-4A9A-B71E-B4ECB9A30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94" y="1878036"/>
            <a:ext cx="6672775" cy="50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744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: poziomy 1">
            <a:extLst>
              <a:ext uri="{FF2B5EF4-FFF2-40B4-BE49-F238E27FC236}">
                <a16:creationId xmlns:a16="http://schemas.microsoft.com/office/drawing/2014/main" id="{AD26DC80-1DD9-44A8-98B8-98832DE4F2D6}"/>
              </a:ext>
            </a:extLst>
          </p:cNvPr>
          <p:cNvSpPr/>
          <p:nvPr/>
        </p:nvSpPr>
        <p:spPr>
          <a:xfrm>
            <a:off x="731520" y="365760"/>
            <a:ext cx="10367889" cy="13504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Szkoła i nasz patron – konkurs szkolny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65EE8AE-B68C-4364-AA7A-D5EBB3636C9B}"/>
              </a:ext>
            </a:extLst>
          </p:cNvPr>
          <p:cNvSpPr txBox="1"/>
          <p:nvPr/>
        </p:nvSpPr>
        <p:spPr>
          <a:xfrm>
            <a:off x="168812" y="1842868"/>
            <a:ext cx="6822831" cy="515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Nasza Szkoła Podstawowa im. Bohaterów Westerplatte w Gardnie w tym roku szkolnym świętuje 65-lecie istnienia, a 18 września obchodziła 39 rocznicę nadania imienia.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Celem konkursu " Szkoła i nasz Patron" było rozpropagowanie wśród uczniów historii szkoły i uczczenie pamięci bohaterów Westerplatte.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Konkurs odbył się 4 listopada 2021roku. Wzięło w nim udział pięć uczennic z klas IV-VII.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Konkurs składał się z dwóch części tematycznych. Pierwsza dotyczyła historii Szkoły Podstawowej w Gardnie, druga część - wybuchu II wojny światowej i żołnierzy broniących Westerplatte.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Uczennice odpowiadały na pytania otwarte i zamknięte, łącznie na 35 pytań.  Wykazały się dużą znajomością ciekawostek o szkole i jej historii oraz o wiedzą o Westerplatte.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7103701E-C20A-4029-8EA4-56B05E607290}"/>
              </a:ext>
            </a:extLst>
          </p:cNvPr>
          <p:cNvSpPr/>
          <p:nvPr/>
        </p:nvSpPr>
        <p:spPr>
          <a:xfrm>
            <a:off x="6991643" y="2208628"/>
            <a:ext cx="5031545" cy="36857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miejsce -     Rozalia Pawlik  kl. </a:t>
            </a:r>
            <a:r>
              <a:rPr lang="pl-PL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VIIa</a:t>
            </a: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miejsce -  Gabriela Żygadło  kl. </a:t>
            </a:r>
            <a:r>
              <a:rPr lang="pl-PL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IVa</a:t>
            </a: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miejsce -   Maja </a:t>
            </a:r>
            <a:r>
              <a:rPr lang="pl-PL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Świrbut</a:t>
            </a: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kl. </a:t>
            </a:r>
            <a:r>
              <a:rPr lang="pl-PL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VIIa</a:t>
            </a:r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 miejsce - Aleksandra Kowalewska kl. </a:t>
            </a:r>
            <a:r>
              <a:rPr lang="pl-PL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VIIa</a:t>
            </a: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miejsce -    Julia Czyż        kl. </a:t>
            </a:r>
            <a:r>
              <a:rPr lang="pl-PL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Organizator: Małgorzata Zawierucha</a:t>
            </a:r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500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ak opisu.">
            <a:extLst>
              <a:ext uri="{FF2B5EF4-FFF2-40B4-BE49-F238E27FC236}">
                <a16:creationId xmlns:a16="http://schemas.microsoft.com/office/drawing/2014/main" id="{4E8372F9-0F75-42D2-BD26-E32A785E7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434">
            <a:off x="658750" y="290835"/>
            <a:ext cx="5039458" cy="282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ak opisu.">
            <a:extLst>
              <a:ext uri="{FF2B5EF4-FFF2-40B4-BE49-F238E27FC236}">
                <a16:creationId xmlns:a16="http://schemas.microsoft.com/office/drawing/2014/main" id="{5267266D-6446-4C56-9992-03F3519C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536">
            <a:off x="6416079" y="603136"/>
            <a:ext cx="4781697" cy="267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ak opisu.">
            <a:extLst>
              <a:ext uri="{FF2B5EF4-FFF2-40B4-BE49-F238E27FC236}">
                <a16:creationId xmlns:a16="http://schemas.microsoft.com/office/drawing/2014/main" id="{6F3D9A22-551F-45F8-A6F5-2706CFFD6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837">
            <a:off x="664251" y="3084905"/>
            <a:ext cx="4781697" cy="336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rak opisu.">
            <a:extLst>
              <a:ext uri="{FF2B5EF4-FFF2-40B4-BE49-F238E27FC236}">
                <a16:creationId xmlns:a16="http://schemas.microsoft.com/office/drawing/2014/main" id="{BF15F04F-DACE-41F8-B334-AA9EBC287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7793">
            <a:off x="5600260" y="3228694"/>
            <a:ext cx="5752367" cy="32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3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531E558-5721-405D-8FDE-40A3F61723E0}"/>
              </a:ext>
            </a:extLst>
          </p:cNvPr>
          <p:cNvSpPr txBox="1"/>
          <p:nvPr/>
        </p:nvSpPr>
        <p:spPr>
          <a:xfrm>
            <a:off x="337624" y="379828"/>
            <a:ext cx="11268221" cy="671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75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Czas i zasięg projektu.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Czas realizacji: od września 2021 roku do czerwca 2022 roku.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Czas i sposób prezentacji: zgodnie z harmonogramem, który uwzględnia rocznice ważnych wydarzeń historycznych.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Zasięg projektu: uczniowie Szkoły Podstawowej w Gardnie oraz Przedszkola przy Szkole Podstawowej w Gardnie, pracownicy szkoły, rodzice, mieszkańcy regionu.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Metody i formy wykonania projektu.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Metody: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-wystawy, gazetki,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-konkurs plastyczny,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konkurs recytatorski,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konkursy wiedzy historycznej,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-imprezy rocznicowe w klasach,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Formy: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-indywidualna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-grupowa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-zbiorowa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2462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: poziomy 1">
            <a:extLst>
              <a:ext uri="{FF2B5EF4-FFF2-40B4-BE49-F238E27FC236}">
                <a16:creationId xmlns:a16="http://schemas.microsoft.com/office/drawing/2014/main" id="{551479A6-27C0-4202-A25D-7CA199D48A3A}"/>
              </a:ext>
            </a:extLst>
          </p:cNvPr>
          <p:cNvSpPr/>
          <p:nvPr/>
        </p:nvSpPr>
        <p:spPr>
          <a:xfrm>
            <a:off x="970671" y="393894"/>
            <a:ext cx="10381957" cy="227896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„Przedszkolaki dla Niepodległej” </a:t>
            </a:r>
          </a:p>
          <a:p>
            <a:pPr algn="ctr"/>
            <a:r>
              <a:rPr lang="pl-PL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- konkurs na przedstawienie z okazji Święta Niepodległości</a:t>
            </a:r>
            <a:endParaRPr lang="pl-PL" sz="3200" dirty="0">
              <a:solidFill>
                <a:schemeClr val="tx1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EA44C13-087D-4318-99E7-87026679ECC8}"/>
              </a:ext>
            </a:extLst>
          </p:cNvPr>
          <p:cNvSpPr txBox="1"/>
          <p:nvPr/>
        </p:nvSpPr>
        <p:spPr>
          <a:xfrm>
            <a:off x="323556" y="2799471"/>
            <a:ext cx="82858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listopadzie przedszkolaki ze Szkoły Podstawowej w Gardnie wzięły udział w konkursie organizowanym przez Zachodniopomorskie Kuratorium Oświaty – Przedszkolaki dla Niepodległej.</a:t>
            </a:r>
          </a:p>
          <a:p>
            <a:endParaRPr lang="pl-PL" dirty="0"/>
          </a:p>
          <a:p>
            <a:r>
              <a:rPr lang="pl-PL" dirty="0"/>
              <a:t>Nasi najmłodsi uczniowie wraz ze swoimi nauczycielkami przygotowali przedstawienie, które zostało nagrane, a następnie wysłane do kuratorium. </a:t>
            </a:r>
          </a:p>
          <a:p>
            <a:endParaRPr lang="pl-PL" dirty="0"/>
          </a:p>
          <a:p>
            <a:r>
              <a:rPr lang="pl-PL" b="0" i="0" dirty="0">
                <a:effectLst/>
                <a:latin typeface="Arial" panose="020B0604020202020204" pitchFamily="34" charset="0"/>
              </a:rPr>
              <a:t>„Celem konkursu było propagowanie wartości patriotycznych, podtrzymywanie tradycji narodowych oraz rozwijanie umiejętności prezentacji, a także kształtowanie wrażliwości na piękno ojczystego języka” – czytamy na stronie szczecińskiego kuratorium.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8197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F4FA2D9-6B37-4577-B9D0-F20E7F29DA9B}"/>
              </a:ext>
            </a:extLst>
          </p:cNvPr>
          <p:cNvSpPr/>
          <p:nvPr/>
        </p:nvSpPr>
        <p:spPr>
          <a:xfrm>
            <a:off x="773723" y="1237957"/>
            <a:ext cx="7371471" cy="350285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/>
              <a:t>Projekt nadzorują:</a:t>
            </a:r>
          </a:p>
          <a:p>
            <a:pPr algn="ctr"/>
            <a:r>
              <a:rPr lang="pl-PL" sz="3200" dirty="0"/>
              <a:t>P. Bartczak-Zalewska</a:t>
            </a:r>
          </a:p>
          <a:p>
            <a:pPr algn="ctr"/>
            <a:r>
              <a:rPr lang="pl-PL" sz="3200" dirty="0"/>
              <a:t>i</a:t>
            </a:r>
          </a:p>
          <a:p>
            <a:pPr algn="ctr"/>
            <a:r>
              <a:rPr lang="pl-PL" sz="3200" dirty="0"/>
              <a:t>M. Zawierucha</a:t>
            </a:r>
          </a:p>
        </p:txBody>
      </p:sp>
    </p:spTree>
    <p:extLst>
      <p:ext uri="{BB962C8B-B14F-4D97-AF65-F5344CB8AC3E}">
        <p14:creationId xmlns:p14="http://schemas.microsoft.com/office/powerpoint/2010/main" val="2874191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: poziomy 1">
            <a:extLst>
              <a:ext uri="{FF2B5EF4-FFF2-40B4-BE49-F238E27FC236}">
                <a16:creationId xmlns:a16="http://schemas.microsoft.com/office/drawing/2014/main" id="{AEEEB4DF-49BA-4742-AF16-0B735482CE05}"/>
              </a:ext>
            </a:extLst>
          </p:cNvPr>
          <p:cNvSpPr/>
          <p:nvPr/>
        </p:nvSpPr>
        <p:spPr>
          <a:xfrm>
            <a:off x="1463040" y="1322362"/>
            <a:ext cx="8904849" cy="2743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5400" dirty="0"/>
              <a:t>Zrealizowane zadania</a:t>
            </a:r>
          </a:p>
        </p:txBody>
      </p:sp>
    </p:spTree>
    <p:extLst>
      <p:ext uri="{BB962C8B-B14F-4D97-AF65-F5344CB8AC3E}">
        <p14:creationId xmlns:p14="http://schemas.microsoft.com/office/powerpoint/2010/main" val="1177777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: poziomy 1">
            <a:extLst>
              <a:ext uri="{FF2B5EF4-FFF2-40B4-BE49-F238E27FC236}">
                <a16:creationId xmlns:a16="http://schemas.microsoft.com/office/drawing/2014/main" id="{3E227950-8B10-4381-B99C-AC18679E3666}"/>
              </a:ext>
            </a:extLst>
          </p:cNvPr>
          <p:cNvSpPr/>
          <p:nvPr/>
        </p:nvSpPr>
        <p:spPr>
          <a:xfrm>
            <a:off x="647114" y="309489"/>
            <a:ext cx="7329268" cy="122388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/>
              <a:t>Szkoła do hymnu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3F7A27D-E8CA-4E36-BB6B-5B6E7A67D4D6}"/>
              </a:ext>
            </a:extLst>
          </p:cNvPr>
          <p:cNvSpPr txBox="1"/>
          <p:nvPr/>
        </p:nvSpPr>
        <p:spPr>
          <a:xfrm>
            <a:off x="309489" y="2377440"/>
            <a:ext cx="9903656" cy="4054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Przystąpienie do akcji „Szkoła do hymnu”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środę, 11 listopada o godzinie 11.11 wszyscy uczniowie i nauczyciele uroczyście odśpiewali hymn państwowy – Mazurka Dąbrowskiego, aby uczcić kolejną rocznicę odzyskania przez Polskę Niepodległości.</a:t>
            </a:r>
            <a:endParaRPr lang="pl-PL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29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67A1231-954B-4E50-83D0-69B49B4E1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8" y="879847"/>
            <a:ext cx="7780606" cy="4382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79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rak opisu.">
            <a:extLst>
              <a:ext uri="{FF2B5EF4-FFF2-40B4-BE49-F238E27FC236}">
                <a16:creationId xmlns:a16="http://schemas.microsoft.com/office/drawing/2014/main" id="{39AE83B4-BA18-4099-9F95-5488AFA2D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63" y="742072"/>
            <a:ext cx="6727581" cy="504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66421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116</TotalTime>
  <Words>1021</Words>
  <Application>Microsoft Office PowerPoint</Application>
  <PresentationFormat>Widescreen</PresentationFormat>
  <Paragraphs>100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Wycinek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Paulina Bartczak-Zalewska</dc:creator>
  <cp:lastModifiedBy>Paulina Bartczak-Zalewska</cp:lastModifiedBy>
  <cp:revision>5</cp:revision>
  <cp:lastPrinted>2022-01-07T15:47:19Z</cp:lastPrinted>
  <dcterms:created xsi:type="dcterms:W3CDTF">2022-01-07T15:02:19Z</dcterms:created>
  <dcterms:modified xsi:type="dcterms:W3CDTF">2022-01-18T19:49:06Z</dcterms:modified>
</cp:coreProperties>
</file>